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7" r:id="rId2"/>
    <p:sldId id="271" r:id="rId3"/>
    <p:sldId id="282" r:id="rId4"/>
    <p:sldId id="285" r:id="rId5"/>
    <p:sldId id="284" r:id="rId6"/>
    <p:sldId id="286" r:id="rId7"/>
    <p:sldId id="287" r:id="rId8"/>
    <p:sldId id="288" r:id="rId9"/>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91"/>
    <p:restoredTop sz="94872"/>
  </p:normalViewPr>
  <p:slideViewPr>
    <p:cSldViewPr snapToGrid="0">
      <p:cViewPr varScale="1">
        <p:scale>
          <a:sx n="218" d="100"/>
          <a:sy n="218" d="100"/>
        </p:scale>
        <p:origin x="216"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6/12/2024</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4</a:t>
            </a:fld>
            <a:endParaRPr lang="en-AU" dirty="0"/>
          </a:p>
        </p:txBody>
      </p:sp>
    </p:spTree>
    <p:extLst>
      <p:ext uri="{BB962C8B-B14F-4D97-AF65-F5344CB8AC3E}">
        <p14:creationId xmlns:p14="http://schemas.microsoft.com/office/powerpoint/2010/main" val="3023233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5</a:t>
            </a:fld>
            <a:endParaRPr lang="en-AU" dirty="0"/>
          </a:p>
        </p:txBody>
      </p:sp>
    </p:spTree>
    <p:extLst>
      <p:ext uri="{BB962C8B-B14F-4D97-AF65-F5344CB8AC3E}">
        <p14:creationId xmlns:p14="http://schemas.microsoft.com/office/powerpoint/2010/main" val="3433570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6</a:t>
            </a:fld>
            <a:endParaRPr lang="en-AU" dirty="0"/>
          </a:p>
        </p:txBody>
      </p:sp>
    </p:spTree>
    <p:extLst>
      <p:ext uri="{BB962C8B-B14F-4D97-AF65-F5344CB8AC3E}">
        <p14:creationId xmlns:p14="http://schemas.microsoft.com/office/powerpoint/2010/main" val="2960283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7</a:t>
            </a:fld>
            <a:endParaRPr lang="en-AU" dirty="0"/>
          </a:p>
        </p:txBody>
      </p:sp>
    </p:spTree>
    <p:extLst>
      <p:ext uri="{BB962C8B-B14F-4D97-AF65-F5344CB8AC3E}">
        <p14:creationId xmlns:p14="http://schemas.microsoft.com/office/powerpoint/2010/main" val="735582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8</a:t>
            </a:fld>
            <a:endParaRPr lang="en-AU" dirty="0"/>
          </a:p>
        </p:txBody>
      </p:sp>
    </p:spTree>
    <p:extLst>
      <p:ext uri="{BB962C8B-B14F-4D97-AF65-F5344CB8AC3E}">
        <p14:creationId xmlns:p14="http://schemas.microsoft.com/office/powerpoint/2010/main" val="2752277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12/6/24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12/6/24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12/6/24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12/6/24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12/6/24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12/6/24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12/6/24</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12/6/24</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12/6/24</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12/6/24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12/6/24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12/6/24</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21:1-9</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2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2910156"/>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dirty="0">
                <a:solidFill>
                  <a:srgbClr val="FFFFFF"/>
                </a:solidFill>
                <a:effectLst/>
                <a:latin typeface="Times New Roman" panose="02020603050405020304" pitchFamily="18" charset="0"/>
                <a:ea typeface="Times New Roman" panose="02020603050405020304" pitchFamily="18" charset="0"/>
              </a:rPr>
              <a:t>21 </a:t>
            </a:r>
            <a:r>
              <a:rPr lang="en-AU" sz="2800" dirty="0">
                <a:solidFill>
                  <a:srgbClr val="FFFFFF"/>
                </a:solidFill>
                <a:effectLst/>
                <a:latin typeface="Times New Roman" panose="02020603050405020304" pitchFamily="18" charset="0"/>
                <a:ea typeface="Times New Roman" panose="02020603050405020304" pitchFamily="18" charset="0"/>
              </a:rPr>
              <a:t>Jesus looked up and saw the rich putting their gifts into the offering box, </a:t>
            </a:r>
            <a:r>
              <a:rPr lang="en-AU" sz="2800" b="1" baseline="30000" dirty="0">
                <a:solidFill>
                  <a:srgbClr val="FFFFFF"/>
                </a:solidFill>
                <a:effectLst/>
                <a:latin typeface="Times New Roman" panose="02020603050405020304" pitchFamily="18" charset="0"/>
                <a:ea typeface="Times New Roman" panose="02020603050405020304" pitchFamily="18" charset="0"/>
              </a:rPr>
              <a:t>2 </a:t>
            </a:r>
            <a:r>
              <a:rPr lang="en-AU" sz="2800" dirty="0">
                <a:solidFill>
                  <a:srgbClr val="FFFFFF"/>
                </a:solidFill>
                <a:effectLst/>
                <a:latin typeface="Times New Roman" panose="02020603050405020304" pitchFamily="18" charset="0"/>
                <a:ea typeface="Times New Roman" panose="02020603050405020304" pitchFamily="18" charset="0"/>
              </a:rPr>
              <a:t>and he saw a poor widow put in two small copper coins.  </a:t>
            </a:r>
            <a:r>
              <a:rPr lang="en-AU" sz="2800" b="1" baseline="30000" dirty="0">
                <a:solidFill>
                  <a:srgbClr val="FFFFFF"/>
                </a:solidFill>
                <a:effectLst/>
                <a:latin typeface="Times New Roman" panose="02020603050405020304" pitchFamily="18" charset="0"/>
                <a:ea typeface="Times New Roman" panose="02020603050405020304" pitchFamily="18" charset="0"/>
              </a:rPr>
              <a:t>3 </a:t>
            </a:r>
            <a:r>
              <a:rPr lang="en-AU" sz="2800" dirty="0">
                <a:solidFill>
                  <a:srgbClr val="FFFFFF"/>
                </a:solidFill>
                <a:effectLst/>
                <a:latin typeface="Times New Roman" panose="02020603050405020304" pitchFamily="18" charset="0"/>
                <a:ea typeface="Times New Roman" panose="02020603050405020304" pitchFamily="18" charset="0"/>
              </a:rPr>
              <a:t>And he said, “Truly, I tell you, this poor widow has put in more than all of them.  </a:t>
            </a:r>
            <a:r>
              <a:rPr lang="en-AU" sz="2800" b="1" baseline="30000" dirty="0">
                <a:solidFill>
                  <a:srgbClr val="FFFFFF"/>
                </a:solidFill>
                <a:effectLst/>
                <a:latin typeface="Times New Roman" panose="02020603050405020304" pitchFamily="18" charset="0"/>
                <a:ea typeface="Times New Roman" panose="02020603050405020304" pitchFamily="18" charset="0"/>
              </a:rPr>
              <a:t>4 </a:t>
            </a:r>
            <a:r>
              <a:rPr lang="en-AU" sz="2800" dirty="0">
                <a:solidFill>
                  <a:srgbClr val="FFFFFF"/>
                </a:solidFill>
                <a:effectLst/>
                <a:latin typeface="Times New Roman" panose="02020603050405020304" pitchFamily="18" charset="0"/>
                <a:ea typeface="Times New Roman" panose="02020603050405020304" pitchFamily="18" charset="0"/>
              </a:rPr>
              <a:t>For they all contributed out of their abundance, but she out of her poverty put in all she had to live on.”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9936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27958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5 </a:t>
            </a:r>
            <a:r>
              <a:rPr lang="en-AU" sz="2800" dirty="0">
                <a:solidFill>
                  <a:srgbClr val="FFFFFF"/>
                </a:solidFill>
                <a:effectLst/>
                <a:latin typeface="Times New Roman" panose="02020603050405020304" pitchFamily="18" charset="0"/>
                <a:ea typeface="Times New Roman" panose="02020603050405020304" pitchFamily="18" charset="0"/>
              </a:rPr>
              <a:t>And while some were speaking of the temple, how it was adorned with noble stones and offerings, he said, </a:t>
            </a:r>
            <a:r>
              <a:rPr lang="en-AU" sz="2800" b="1" baseline="30000" dirty="0">
                <a:solidFill>
                  <a:srgbClr val="FFFFFF"/>
                </a:solidFill>
                <a:effectLst/>
                <a:latin typeface="Times New Roman" panose="02020603050405020304" pitchFamily="18" charset="0"/>
                <a:ea typeface="Times New Roman" panose="02020603050405020304" pitchFamily="18" charset="0"/>
              </a:rPr>
              <a:t>6 </a:t>
            </a:r>
            <a:r>
              <a:rPr lang="en-AU" sz="2800" dirty="0">
                <a:solidFill>
                  <a:srgbClr val="FFFFFF"/>
                </a:solidFill>
                <a:effectLst/>
                <a:latin typeface="Times New Roman" panose="02020603050405020304" pitchFamily="18" charset="0"/>
                <a:ea typeface="Times New Roman" panose="02020603050405020304" pitchFamily="18" charset="0"/>
              </a:rPr>
              <a:t>“As for these things that you see, the days will come when there will not be left here one stone upon another that will not be thrown down.”  </a:t>
            </a:r>
            <a:r>
              <a:rPr lang="en-AU" sz="2800" b="1" baseline="30000" dirty="0">
                <a:solidFill>
                  <a:srgbClr val="FFFFFF"/>
                </a:solidFill>
                <a:effectLst/>
                <a:latin typeface="Times New Roman" panose="02020603050405020304" pitchFamily="18" charset="0"/>
                <a:ea typeface="Times New Roman" panose="02020603050405020304" pitchFamily="18" charset="0"/>
              </a:rPr>
              <a:t>7 </a:t>
            </a:r>
            <a:r>
              <a:rPr lang="en-AU" sz="2800" dirty="0">
                <a:solidFill>
                  <a:srgbClr val="FFFFFF"/>
                </a:solidFill>
                <a:effectLst/>
                <a:latin typeface="Times New Roman" panose="02020603050405020304" pitchFamily="18" charset="0"/>
                <a:ea typeface="Times New Roman" panose="02020603050405020304" pitchFamily="18" charset="0"/>
              </a:rPr>
              <a:t>And they asked him, “Teacher, when will these things be, and what will be the sign when these things are about to take place?”  </a:t>
            </a:r>
            <a:r>
              <a:rPr lang="en-AU" sz="2800" b="1" baseline="30000" dirty="0">
                <a:solidFill>
                  <a:srgbClr val="FFFFFF"/>
                </a:solidFill>
                <a:effectLst/>
                <a:latin typeface="Times New Roman" panose="02020603050405020304" pitchFamily="18" charset="0"/>
                <a:ea typeface="Times New Roman" panose="02020603050405020304" pitchFamily="18" charset="0"/>
              </a:rPr>
              <a:t>8 </a:t>
            </a:r>
            <a:r>
              <a:rPr lang="en-AU" sz="2800" dirty="0">
                <a:solidFill>
                  <a:srgbClr val="FFFFFF"/>
                </a:solidFill>
                <a:effectLst/>
                <a:latin typeface="Times New Roman" panose="02020603050405020304" pitchFamily="18" charset="0"/>
                <a:ea typeface="Times New Roman" panose="02020603050405020304" pitchFamily="18" charset="0"/>
              </a:rPr>
              <a:t>And he said, “See that you are not led astray.  For many will come in my name, saying, ‘I am he!’ and, ‘The time is at hand!’ Do not go after them.  </a:t>
            </a:r>
            <a:r>
              <a:rPr lang="en-AU" sz="2800" b="1" baseline="30000" dirty="0">
                <a:solidFill>
                  <a:srgbClr val="FFFFFF"/>
                </a:solidFill>
                <a:effectLst/>
                <a:latin typeface="Times New Roman" panose="02020603050405020304" pitchFamily="18" charset="0"/>
                <a:ea typeface="Times New Roman" panose="02020603050405020304" pitchFamily="18" charset="0"/>
              </a:rPr>
              <a:t>9 </a:t>
            </a:r>
            <a:r>
              <a:rPr lang="en-AU" sz="2800" dirty="0">
                <a:solidFill>
                  <a:srgbClr val="FFFFFF"/>
                </a:solidFill>
                <a:effectLst/>
                <a:latin typeface="Times New Roman" panose="02020603050405020304" pitchFamily="18" charset="0"/>
                <a:ea typeface="Times New Roman" panose="02020603050405020304" pitchFamily="18" charset="0"/>
              </a:rPr>
              <a:t>And when you hear of wars and tumults, do not be terrified, for these things must first take place, but the end will not be at once.”</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739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Joyful  Worship  of  Giving.</a:t>
            </a:r>
          </a:p>
        </p:txBody>
      </p:sp>
      <p:sp>
        <p:nvSpPr>
          <p:cNvPr id="16" name="TextBox 15">
            <a:extLst>
              <a:ext uri="{FF2B5EF4-FFF2-40B4-BE49-F238E27FC236}">
                <a16:creationId xmlns:a16="http://schemas.microsoft.com/office/drawing/2014/main" id="{2BF1BB00-AB76-4B1D-CCC2-134EFB68C205}"/>
              </a:ext>
            </a:extLst>
          </p:cNvPr>
          <p:cNvSpPr txBox="1"/>
          <p:nvPr/>
        </p:nvSpPr>
        <p:spPr>
          <a:xfrm>
            <a:off x="58994" y="454816"/>
            <a:ext cx="9026012" cy="584775"/>
          </a:xfrm>
          <a:prstGeom prst="rect">
            <a:avLst/>
          </a:prstGeom>
          <a:solidFill>
            <a:schemeClr val="bg1"/>
          </a:solidFill>
        </p:spPr>
        <p:txBody>
          <a:bodyPr wrap="square" rtlCol="0">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“Truly, I tell you, this poor widow has put in more than all of them.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they all contributed out of their abundance, but she out of her poverty put in all she had to live on.”</a:t>
            </a:r>
            <a:r>
              <a:rPr lang="en-AU" sz="1600" dirty="0"/>
              <a:t> </a:t>
            </a:r>
            <a:endParaRPr lang="en-US" sz="1600" dirty="0"/>
          </a:p>
        </p:txBody>
      </p:sp>
      <p:sp>
        <p:nvSpPr>
          <p:cNvPr id="3" name="TextBox 2">
            <a:extLst>
              <a:ext uri="{FF2B5EF4-FFF2-40B4-BE49-F238E27FC236}">
                <a16:creationId xmlns:a16="http://schemas.microsoft.com/office/drawing/2014/main" id="{16D6D0B9-2CAF-A666-CFC4-38EC75A99D0E}"/>
              </a:ext>
            </a:extLst>
          </p:cNvPr>
          <p:cNvSpPr txBox="1"/>
          <p:nvPr/>
        </p:nvSpPr>
        <p:spPr>
          <a:xfrm>
            <a:off x="6147128" y="2533781"/>
            <a:ext cx="2937878" cy="646331"/>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Am I too poor to give?   </a:t>
            </a:r>
            <a:r>
              <a:rPr lang="en-AU" u="sng" dirty="0">
                <a:solidFill>
                  <a:schemeClr val="bg1"/>
                </a:solidFill>
                <a:latin typeface="Times New Roman" panose="02020603050405020304" pitchFamily="18" charset="0"/>
                <a:cs typeface="Times New Roman" panose="02020603050405020304" pitchFamily="18" charset="0"/>
              </a:rPr>
              <a:t>Or</a:t>
            </a:r>
            <a:r>
              <a:rPr lang="en-AU" dirty="0">
                <a:solidFill>
                  <a:schemeClr val="bg1"/>
                </a:solidFill>
                <a:latin typeface="Times New Roman" panose="02020603050405020304" pitchFamily="18" charset="0"/>
                <a:cs typeface="Times New Roman" panose="02020603050405020304" pitchFamily="18" charset="0"/>
              </a:rPr>
              <a:t>   Am I too rich to live by faith?</a:t>
            </a:r>
          </a:p>
        </p:txBody>
      </p:sp>
      <p:sp>
        <p:nvSpPr>
          <p:cNvPr id="7" name="TextBox 6">
            <a:extLst>
              <a:ext uri="{FF2B5EF4-FFF2-40B4-BE49-F238E27FC236}">
                <a16:creationId xmlns:a16="http://schemas.microsoft.com/office/drawing/2014/main" id="{8D93EE47-3A85-7E3A-3317-33F9B2F0AE62}"/>
              </a:ext>
            </a:extLst>
          </p:cNvPr>
          <p:cNvSpPr txBox="1"/>
          <p:nvPr/>
        </p:nvSpPr>
        <p:spPr>
          <a:xfrm>
            <a:off x="0" y="1039591"/>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“Sacrificial Giving” – the New Testament model of giving.</a:t>
            </a:r>
          </a:p>
        </p:txBody>
      </p:sp>
      <p:sp>
        <p:nvSpPr>
          <p:cNvPr id="8" name="TextBox 7">
            <a:extLst>
              <a:ext uri="{FF2B5EF4-FFF2-40B4-BE49-F238E27FC236}">
                <a16:creationId xmlns:a16="http://schemas.microsoft.com/office/drawing/2014/main" id="{2BB850FA-293D-F535-12B3-80E2B889703A}"/>
              </a:ext>
            </a:extLst>
          </p:cNvPr>
          <p:cNvSpPr txBox="1"/>
          <p:nvPr/>
        </p:nvSpPr>
        <p:spPr>
          <a:xfrm>
            <a:off x="279269" y="1294351"/>
            <a:ext cx="8805737"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always have enough to give.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Christians, we have already given our whole self to God.  Everything belongs to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Sacrificial Giving is to not claw it back for self.</a:t>
            </a:r>
          </a:p>
        </p:txBody>
      </p:sp>
      <p:sp>
        <p:nvSpPr>
          <p:cNvPr id="9" name="TextBox 8">
            <a:extLst>
              <a:ext uri="{FF2B5EF4-FFF2-40B4-BE49-F238E27FC236}">
                <a16:creationId xmlns:a16="http://schemas.microsoft.com/office/drawing/2014/main" id="{908508F0-0DD2-58C1-3465-525D12797394}"/>
              </a:ext>
            </a:extLst>
          </p:cNvPr>
          <p:cNvSpPr txBox="1"/>
          <p:nvPr/>
        </p:nvSpPr>
        <p:spPr>
          <a:xfrm>
            <a:off x="7257" y="2164449"/>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We relinquish control over what we give.</a:t>
            </a:r>
          </a:p>
        </p:txBody>
      </p:sp>
      <p:sp>
        <p:nvSpPr>
          <p:cNvPr id="10" name="TextBox 9">
            <a:extLst>
              <a:ext uri="{FF2B5EF4-FFF2-40B4-BE49-F238E27FC236}">
                <a16:creationId xmlns:a16="http://schemas.microsoft.com/office/drawing/2014/main" id="{E308CE72-1319-BEFE-D435-3CFD0CB34F88}"/>
              </a:ext>
            </a:extLst>
          </p:cNvPr>
          <p:cNvSpPr txBox="1"/>
          <p:nvPr/>
        </p:nvSpPr>
        <p:spPr>
          <a:xfrm>
            <a:off x="279270" y="2472441"/>
            <a:ext cx="45169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 want to control it, have I really given it?</a:t>
            </a:r>
          </a:p>
        </p:txBody>
      </p:sp>
      <p:sp>
        <p:nvSpPr>
          <p:cNvPr id="11" name="TextBox 10">
            <a:extLst>
              <a:ext uri="{FF2B5EF4-FFF2-40B4-BE49-F238E27FC236}">
                <a16:creationId xmlns:a16="http://schemas.microsoft.com/office/drawing/2014/main" id="{5AEE2255-0BD3-EF94-8B2D-DFCDC3865189}"/>
              </a:ext>
            </a:extLst>
          </p:cNvPr>
          <p:cNvSpPr txBox="1"/>
          <p:nvPr/>
        </p:nvSpPr>
        <p:spPr>
          <a:xfrm>
            <a:off x="7257" y="2774049"/>
            <a:ext cx="5532237"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Sacrificial Giving enables us to live by faith</a:t>
            </a:r>
          </a:p>
        </p:txBody>
      </p:sp>
      <p:sp>
        <p:nvSpPr>
          <p:cNvPr id="12" name="TextBox 11">
            <a:extLst>
              <a:ext uri="{FF2B5EF4-FFF2-40B4-BE49-F238E27FC236}">
                <a16:creationId xmlns:a16="http://schemas.microsoft.com/office/drawing/2014/main" id="{1645E591-BDED-1736-1FA7-8BBFDA7EDF85}"/>
              </a:ext>
            </a:extLst>
          </p:cNvPr>
          <p:cNvSpPr txBox="1"/>
          <p:nvPr/>
        </p:nvSpPr>
        <p:spPr>
          <a:xfrm>
            <a:off x="226549" y="3082041"/>
            <a:ext cx="6941167"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Give us this day, our daily bread.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grows as we experience the daily provision of God.</a:t>
            </a:r>
          </a:p>
        </p:txBody>
      </p:sp>
    </p:spTree>
    <p:extLst>
      <p:ext uri="{BB962C8B-B14F-4D97-AF65-F5344CB8AC3E}">
        <p14:creationId xmlns:p14="http://schemas.microsoft.com/office/powerpoint/2010/main" val="158033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xEl>
                                              <p:pRg st="0" end="0"/>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6" grpId="0" animBg="1"/>
      <p:bldP spid="3" grpId="0" animBg="1"/>
      <p:bldP spid="7" grpId="0"/>
      <p:bldP spid="8" grpId="0" uiExpand="1" build="p"/>
      <p:bldP spid="9" grpId="0"/>
      <p:bldP spid="10" grpId="0" uiExpand="1" build="p"/>
      <p:bldP spid="11" grpId="0"/>
      <p:bldP spid="1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72270531-5259-456E-15B7-27B33A94129C}"/>
              </a:ext>
            </a:extLst>
          </p:cNvPr>
          <p:cNvSpPr txBox="1"/>
          <p:nvPr/>
        </p:nvSpPr>
        <p:spPr>
          <a:xfrm>
            <a:off x="0" y="0"/>
            <a:ext cx="9144000" cy="2800767"/>
          </a:xfrm>
          <a:prstGeom prst="rect">
            <a:avLst/>
          </a:prstGeom>
          <a:solidFill>
            <a:schemeClr val="bg1"/>
          </a:solidFill>
        </p:spPr>
        <p:txBody>
          <a:bodyPr wrap="square" rtlCol="0">
            <a:spAutoFit/>
          </a:bodyPr>
          <a:lstStyle/>
          <a:p>
            <a:r>
              <a:rPr lang="en-AU" sz="1600" dirty="0">
                <a:latin typeface="Comic Sans MS" panose="030F0902030302020204" pitchFamily="66" charset="0"/>
                <a:ea typeface="Times New Roman" panose="02020603050405020304" pitchFamily="18" charset="0"/>
              </a:rPr>
              <a:t>2 Corinthians 9:6–11 (ESV) </a:t>
            </a:r>
            <a:endParaRPr lang="en-AU" sz="1600" dirty="0">
              <a:latin typeface="Times New Roman" panose="02020603050405020304" pitchFamily="18" charset="0"/>
              <a:ea typeface="Times New Roman" panose="02020603050405020304" pitchFamily="18" charset="0"/>
            </a:endParaRPr>
          </a:p>
          <a:p>
            <a:r>
              <a:rPr lang="en-AU" sz="1600" b="1" baseline="30000" dirty="0">
                <a:latin typeface="Comic Sans MS" panose="030F0902030302020204" pitchFamily="66" charset="0"/>
                <a:ea typeface="Times New Roman" panose="02020603050405020304" pitchFamily="18" charset="0"/>
              </a:rPr>
              <a:t>6 </a:t>
            </a:r>
            <a:r>
              <a:rPr lang="en-AU" sz="1600" dirty="0">
                <a:latin typeface="Comic Sans MS" panose="030F0902030302020204" pitchFamily="66" charset="0"/>
                <a:ea typeface="Times New Roman" panose="02020603050405020304" pitchFamily="18" charset="0"/>
              </a:rPr>
              <a:t>The point is this:  whoever </a:t>
            </a:r>
            <a:r>
              <a:rPr lang="en-AU" sz="1600" u="sng" dirty="0">
                <a:latin typeface="Comic Sans MS" panose="030F0902030302020204" pitchFamily="66" charset="0"/>
                <a:ea typeface="Times New Roman" panose="02020603050405020304" pitchFamily="18" charset="0"/>
              </a:rPr>
              <a:t>sows</a:t>
            </a:r>
            <a:r>
              <a:rPr lang="en-AU" sz="1600" dirty="0">
                <a:latin typeface="Comic Sans MS" panose="030F0902030302020204" pitchFamily="66" charset="0"/>
                <a:ea typeface="Times New Roman" panose="02020603050405020304" pitchFamily="18" charset="0"/>
              </a:rPr>
              <a:t> sparingly will also reap sparingly, and whoever sows bountifully will also reap bountifully.  </a:t>
            </a:r>
            <a:r>
              <a:rPr lang="en-AU" sz="1600" b="1" baseline="30000" dirty="0">
                <a:latin typeface="Comic Sans MS" panose="030F0902030302020204" pitchFamily="66" charset="0"/>
                <a:ea typeface="Times New Roman" panose="02020603050405020304" pitchFamily="18" charset="0"/>
              </a:rPr>
              <a:t>7 </a:t>
            </a:r>
            <a:r>
              <a:rPr lang="en-AU" sz="1600" dirty="0">
                <a:latin typeface="Comic Sans MS" panose="030F0902030302020204" pitchFamily="66" charset="0"/>
                <a:ea typeface="Times New Roman" panose="02020603050405020304" pitchFamily="18" charset="0"/>
              </a:rPr>
              <a:t>Each one must give as he has decided in his heart, not reluctantly or under compulsion, for God loves a cheerful giver.  </a:t>
            </a:r>
            <a:r>
              <a:rPr lang="en-AU" sz="1600" b="1" baseline="30000" dirty="0">
                <a:latin typeface="Comic Sans MS" panose="030F0902030302020204" pitchFamily="66" charset="0"/>
                <a:ea typeface="Times New Roman" panose="02020603050405020304" pitchFamily="18" charset="0"/>
              </a:rPr>
              <a:t>8 </a:t>
            </a:r>
            <a:r>
              <a:rPr lang="en-AU" sz="1600" dirty="0">
                <a:latin typeface="Comic Sans MS" panose="030F0902030302020204" pitchFamily="66" charset="0"/>
                <a:ea typeface="Times New Roman" panose="02020603050405020304" pitchFamily="18" charset="0"/>
              </a:rPr>
              <a:t>And God is able </a:t>
            </a:r>
            <a:r>
              <a:rPr lang="en-AU" sz="1600" u="sng" dirty="0">
                <a:latin typeface="Comic Sans MS" panose="030F0902030302020204" pitchFamily="66" charset="0"/>
                <a:ea typeface="Times New Roman" panose="02020603050405020304" pitchFamily="18" charset="0"/>
              </a:rPr>
              <a:t>to make all grace abound to </a:t>
            </a:r>
            <a:r>
              <a:rPr lang="en-AU" sz="1600" b="1" u="sng" dirty="0">
                <a:latin typeface="Comic Sans MS" panose="030F0902030302020204" pitchFamily="66" charset="0"/>
                <a:ea typeface="Times New Roman" panose="02020603050405020304" pitchFamily="18" charset="0"/>
              </a:rPr>
              <a:t>you</a:t>
            </a:r>
            <a:r>
              <a:rPr lang="en-AU" sz="1600" dirty="0">
                <a:latin typeface="Comic Sans MS" panose="030F0902030302020204" pitchFamily="66" charset="0"/>
                <a:ea typeface="Times New Roman" panose="02020603050405020304" pitchFamily="18" charset="0"/>
              </a:rPr>
              <a:t>, so that having </a:t>
            </a:r>
            <a:r>
              <a:rPr lang="en-AU" sz="1600" u="sng" dirty="0">
                <a:latin typeface="Comic Sans MS" panose="030F0902030302020204" pitchFamily="66" charset="0"/>
                <a:ea typeface="Times New Roman" panose="02020603050405020304" pitchFamily="18" charset="0"/>
              </a:rPr>
              <a:t>all sufficiency</a:t>
            </a:r>
            <a:r>
              <a:rPr lang="en-AU" sz="1600" dirty="0">
                <a:latin typeface="Comic Sans MS" panose="030F0902030302020204" pitchFamily="66" charset="0"/>
                <a:ea typeface="Times New Roman" panose="02020603050405020304" pitchFamily="18" charset="0"/>
              </a:rPr>
              <a:t> in all things at all times, you may abound in every good work. </a:t>
            </a:r>
            <a:r>
              <a:rPr lang="en-AU" sz="1600" b="1" baseline="30000" dirty="0">
                <a:latin typeface="Comic Sans MS" panose="030F0902030302020204" pitchFamily="66" charset="0"/>
                <a:ea typeface="Times New Roman" panose="02020603050405020304" pitchFamily="18" charset="0"/>
              </a:rPr>
              <a:t>9 </a:t>
            </a:r>
            <a:r>
              <a:rPr lang="en-AU" sz="1600" dirty="0">
                <a:latin typeface="Comic Sans MS" panose="030F0902030302020204" pitchFamily="66" charset="0"/>
                <a:ea typeface="Times New Roman" panose="02020603050405020304" pitchFamily="18" charset="0"/>
              </a:rPr>
              <a:t>As it is written, </a:t>
            </a:r>
            <a:endParaRPr lang="en-AU" sz="1600" dirty="0">
              <a:latin typeface="Times New Roman" panose="02020603050405020304" pitchFamily="18" charset="0"/>
              <a:ea typeface="Times New Roman" panose="02020603050405020304" pitchFamily="18" charset="0"/>
            </a:endParaRPr>
          </a:p>
          <a:p>
            <a:pPr marL="180340"/>
            <a:r>
              <a:rPr lang="en-AU" sz="1600" dirty="0">
                <a:latin typeface="Comic Sans MS" panose="030F0902030302020204" pitchFamily="66" charset="0"/>
                <a:ea typeface="Times New Roman" panose="02020603050405020304" pitchFamily="18" charset="0"/>
              </a:rPr>
              <a:t>“He has distributed freely, he has given to the poor; </a:t>
            </a:r>
            <a:endParaRPr lang="en-AU" sz="1600" dirty="0">
              <a:latin typeface="Times New Roman" panose="02020603050405020304" pitchFamily="18" charset="0"/>
              <a:ea typeface="Times New Roman" panose="02020603050405020304" pitchFamily="18" charset="0"/>
            </a:endParaRPr>
          </a:p>
          <a:p>
            <a:pPr marL="180340"/>
            <a:r>
              <a:rPr lang="en-AU" sz="1600" dirty="0">
                <a:latin typeface="Comic Sans MS" panose="030F0902030302020204" pitchFamily="66" charset="0"/>
                <a:ea typeface="Times New Roman" panose="02020603050405020304" pitchFamily="18" charset="0"/>
              </a:rPr>
              <a:t>his righteousness endures forever.” </a:t>
            </a:r>
            <a:endParaRPr lang="en-AU" sz="1600" dirty="0">
              <a:latin typeface="Times New Roman" panose="02020603050405020304" pitchFamily="18" charset="0"/>
              <a:ea typeface="Times New Roman" panose="02020603050405020304" pitchFamily="18" charset="0"/>
            </a:endParaRPr>
          </a:p>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He who supplies seed to the sower and bread for food will supply and multiply your seed for sowing and increase the harvest of your righteousness.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You will be enriched in every way to be generous in every way, which through us will produce thanksgiving to God. </a:t>
            </a:r>
            <a:endParaRPr lang="en-US" sz="1600" dirty="0"/>
          </a:p>
        </p:txBody>
      </p:sp>
    </p:spTree>
    <p:extLst>
      <p:ext uri="{BB962C8B-B14F-4D97-AF65-F5344CB8AC3E}">
        <p14:creationId xmlns:p14="http://schemas.microsoft.com/office/powerpoint/2010/main" val="377004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Joyful  Worship  of  Giving.</a:t>
            </a:r>
          </a:p>
        </p:txBody>
      </p:sp>
      <p:sp>
        <p:nvSpPr>
          <p:cNvPr id="16" name="TextBox 15">
            <a:extLst>
              <a:ext uri="{FF2B5EF4-FFF2-40B4-BE49-F238E27FC236}">
                <a16:creationId xmlns:a16="http://schemas.microsoft.com/office/drawing/2014/main" id="{2BF1BB00-AB76-4B1D-CCC2-134EFB68C205}"/>
              </a:ext>
            </a:extLst>
          </p:cNvPr>
          <p:cNvSpPr txBox="1"/>
          <p:nvPr/>
        </p:nvSpPr>
        <p:spPr>
          <a:xfrm>
            <a:off x="58994" y="454816"/>
            <a:ext cx="9026012" cy="584775"/>
          </a:xfrm>
          <a:prstGeom prst="rect">
            <a:avLst/>
          </a:prstGeom>
          <a:solidFill>
            <a:schemeClr val="bg1"/>
          </a:solidFill>
        </p:spPr>
        <p:txBody>
          <a:bodyPr wrap="square" rtlCol="0">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“Truly, I tell you, this poor widow has put in more than all of them.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they all contributed out of their abundance, but she out of her poverty put in all she had to live on.”</a:t>
            </a:r>
            <a:r>
              <a:rPr lang="en-AU" sz="1600" dirty="0"/>
              <a:t> </a:t>
            </a:r>
            <a:endParaRPr lang="en-US" sz="1600" dirty="0"/>
          </a:p>
        </p:txBody>
      </p:sp>
      <p:sp>
        <p:nvSpPr>
          <p:cNvPr id="3" name="TextBox 2">
            <a:extLst>
              <a:ext uri="{FF2B5EF4-FFF2-40B4-BE49-F238E27FC236}">
                <a16:creationId xmlns:a16="http://schemas.microsoft.com/office/drawing/2014/main" id="{16D6D0B9-2CAF-A666-CFC4-38EC75A99D0E}"/>
              </a:ext>
            </a:extLst>
          </p:cNvPr>
          <p:cNvSpPr txBox="1"/>
          <p:nvPr/>
        </p:nvSpPr>
        <p:spPr>
          <a:xfrm>
            <a:off x="6147128" y="2902286"/>
            <a:ext cx="2937878" cy="646331"/>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Am I too poor to give?   </a:t>
            </a:r>
            <a:r>
              <a:rPr lang="en-AU" u="sng" dirty="0">
                <a:solidFill>
                  <a:schemeClr val="bg1"/>
                </a:solidFill>
                <a:latin typeface="Times New Roman" panose="02020603050405020304" pitchFamily="18" charset="0"/>
                <a:cs typeface="Times New Roman" panose="02020603050405020304" pitchFamily="18" charset="0"/>
              </a:rPr>
              <a:t>Or</a:t>
            </a:r>
            <a:r>
              <a:rPr lang="en-AU" dirty="0">
                <a:solidFill>
                  <a:schemeClr val="bg1"/>
                </a:solidFill>
                <a:latin typeface="Times New Roman" panose="02020603050405020304" pitchFamily="18" charset="0"/>
                <a:cs typeface="Times New Roman" panose="02020603050405020304" pitchFamily="18" charset="0"/>
              </a:rPr>
              <a:t>   Am I too rich to live by faith?</a:t>
            </a:r>
          </a:p>
        </p:txBody>
      </p:sp>
      <p:sp>
        <p:nvSpPr>
          <p:cNvPr id="7" name="TextBox 6">
            <a:extLst>
              <a:ext uri="{FF2B5EF4-FFF2-40B4-BE49-F238E27FC236}">
                <a16:creationId xmlns:a16="http://schemas.microsoft.com/office/drawing/2014/main" id="{8D93EE47-3A85-7E3A-3317-33F9B2F0AE62}"/>
              </a:ext>
            </a:extLst>
          </p:cNvPr>
          <p:cNvSpPr txBox="1"/>
          <p:nvPr/>
        </p:nvSpPr>
        <p:spPr>
          <a:xfrm>
            <a:off x="0" y="1039591"/>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“Sacrificial Giving” – the New Testament model of giving.</a:t>
            </a:r>
          </a:p>
        </p:txBody>
      </p:sp>
      <p:sp>
        <p:nvSpPr>
          <p:cNvPr id="8" name="TextBox 7">
            <a:extLst>
              <a:ext uri="{FF2B5EF4-FFF2-40B4-BE49-F238E27FC236}">
                <a16:creationId xmlns:a16="http://schemas.microsoft.com/office/drawing/2014/main" id="{2BB850FA-293D-F535-12B3-80E2B889703A}"/>
              </a:ext>
            </a:extLst>
          </p:cNvPr>
          <p:cNvSpPr txBox="1"/>
          <p:nvPr/>
        </p:nvSpPr>
        <p:spPr>
          <a:xfrm>
            <a:off x="279269" y="1294351"/>
            <a:ext cx="8805737"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always have enough to give.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Christians, we have already given our whole self to God.  Everything belongs to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Sacrificial Giving is to not claw it back for self.</a:t>
            </a:r>
          </a:p>
        </p:txBody>
      </p:sp>
      <p:sp>
        <p:nvSpPr>
          <p:cNvPr id="9" name="TextBox 8">
            <a:extLst>
              <a:ext uri="{FF2B5EF4-FFF2-40B4-BE49-F238E27FC236}">
                <a16:creationId xmlns:a16="http://schemas.microsoft.com/office/drawing/2014/main" id="{908508F0-0DD2-58C1-3465-525D12797394}"/>
              </a:ext>
            </a:extLst>
          </p:cNvPr>
          <p:cNvSpPr txBox="1"/>
          <p:nvPr/>
        </p:nvSpPr>
        <p:spPr>
          <a:xfrm>
            <a:off x="7257" y="2164449"/>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We relinquish control over what we give.</a:t>
            </a:r>
          </a:p>
        </p:txBody>
      </p:sp>
      <p:sp>
        <p:nvSpPr>
          <p:cNvPr id="10" name="TextBox 9">
            <a:extLst>
              <a:ext uri="{FF2B5EF4-FFF2-40B4-BE49-F238E27FC236}">
                <a16:creationId xmlns:a16="http://schemas.microsoft.com/office/drawing/2014/main" id="{E308CE72-1319-BEFE-D435-3CFD0CB34F88}"/>
              </a:ext>
            </a:extLst>
          </p:cNvPr>
          <p:cNvSpPr txBox="1"/>
          <p:nvPr/>
        </p:nvSpPr>
        <p:spPr>
          <a:xfrm>
            <a:off x="279270" y="2472441"/>
            <a:ext cx="45169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 want to control it, have I really given it?</a:t>
            </a:r>
          </a:p>
        </p:txBody>
      </p:sp>
      <p:sp>
        <p:nvSpPr>
          <p:cNvPr id="11" name="TextBox 10">
            <a:extLst>
              <a:ext uri="{FF2B5EF4-FFF2-40B4-BE49-F238E27FC236}">
                <a16:creationId xmlns:a16="http://schemas.microsoft.com/office/drawing/2014/main" id="{5AEE2255-0BD3-EF94-8B2D-DFCDC3865189}"/>
              </a:ext>
            </a:extLst>
          </p:cNvPr>
          <p:cNvSpPr txBox="1"/>
          <p:nvPr/>
        </p:nvSpPr>
        <p:spPr>
          <a:xfrm>
            <a:off x="7257" y="2774049"/>
            <a:ext cx="5532237"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Sacrificial Giving enables us to live by faith</a:t>
            </a:r>
          </a:p>
        </p:txBody>
      </p:sp>
      <p:sp>
        <p:nvSpPr>
          <p:cNvPr id="12" name="TextBox 11">
            <a:extLst>
              <a:ext uri="{FF2B5EF4-FFF2-40B4-BE49-F238E27FC236}">
                <a16:creationId xmlns:a16="http://schemas.microsoft.com/office/drawing/2014/main" id="{1645E591-BDED-1736-1FA7-8BBFDA7EDF85}"/>
              </a:ext>
            </a:extLst>
          </p:cNvPr>
          <p:cNvSpPr txBox="1"/>
          <p:nvPr/>
        </p:nvSpPr>
        <p:spPr>
          <a:xfrm>
            <a:off x="226549" y="3082041"/>
            <a:ext cx="6941167"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Trusting the Lord to carry us and provide for our daily needs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grows as we experience the daily provision of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Giving sacrificially enables even the rich to live by faith.</a:t>
            </a:r>
          </a:p>
        </p:txBody>
      </p:sp>
      <p:sp>
        <p:nvSpPr>
          <p:cNvPr id="2" name="TextBox 1">
            <a:extLst>
              <a:ext uri="{FF2B5EF4-FFF2-40B4-BE49-F238E27FC236}">
                <a16:creationId xmlns:a16="http://schemas.microsoft.com/office/drawing/2014/main" id="{87086497-A142-8292-7703-B8355F6777B3}"/>
              </a:ext>
            </a:extLst>
          </p:cNvPr>
          <p:cNvSpPr txBox="1"/>
          <p:nvPr/>
        </p:nvSpPr>
        <p:spPr>
          <a:xfrm>
            <a:off x="7257" y="3877134"/>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What is un-noticed by most, is noted by God</a:t>
            </a:r>
          </a:p>
        </p:txBody>
      </p:sp>
      <p:sp>
        <p:nvSpPr>
          <p:cNvPr id="4" name="TextBox 3">
            <a:extLst>
              <a:ext uri="{FF2B5EF4-FFF2-40B4-BE49-F238E27FC236}">
                <a16:creationId xmlns:a16="http://schemas.microsoft.com/office/drawing/2014/main" id="{39F43AB8-03D9-DC65-DE94-10D2F8489C99}"/>
              </a:ext>
            </a:extLst>
          </p:cNvPr>
          <p:cNvSpPr txBox="1"/>
          <p:nvPr/>
        </p:nvSpPr>
        <p:spPr>
          <a:xfrm>
            <a:off x="227533" y="4185126"/>
            <a:ext cx="8857473"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rich may have a greater capacity to give,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but all have the same capacity to store treasure in heaven (by sacrificial giving).</a:t>
            </a:r>
          </a:p>
        </p:txBody>
      </p:sp>
      <p:sp>
        <p:nvSpPr>
          <p:cNvPr id="5" name="TextBox 4">
            <a:extLst>
              <a:ext uri="{FF2B5EF4-FFF2-40B4-BE49-F238E27FC236}">
                <a16:creationId xmlns:a16="http://schemas.microsoft.com/office/drawing/2014/main" id="{601688C2-394D-3B27-9675-A7964A185925}"/>
              </a:ext>
            </a:extLst>
          </p:cNvPr>
          <p:cNvSpPr txBox="1"/>
          <p:nvPr/>
        </p:nvSpPr>
        <p:spPr>
          <a:xfrm>
            <a:off x="0" y="4755248"/>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5.  Sacrificial givers – blessings to the Kingdom;  and are blessed by God</a:t>
            </a:r>
          </a:p>
        </p:txBody>
      </p:sp>
      <p:sp>
        <p:nvSpPr>
          <p:cNvPr id="13" name="TextBox 12">
            <a:extLst>
              <a:ext uri="{FF2B5EF4-FFF2-40B4-BE49-F238E27FC236}">
                <a16:creationId xmlns:a16="http://schemas.microsoft.com/office/drawing/2014/main" id="{78D3EBD8-1083-7FE4-769B-5510540D891B}"/>
              </a:ext>
            </a:extLst>
          </p:cNvPr>
          <p:cNvSpPr txBox="1"/>
          <p:nvPr/>
        </p:nvSpPr>
        <p:spPr>
          <a:xfrm>
            <a:off x="220276" y="5034212"/>
            <a:ext cx="8857473"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Ministry &amp; mission are not hampered by a lack of funds;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Spiritual blessing of Living by Faith  &amp;  Storing treasure in heaven.  Spiritual harvest.</a:t>
            </a:r>
          </a:p>
        </p:txBody>
      </p:sp>
    </p:spTree>
    <p:extLst>
      <p:ext uri="{BB962C8B-B14F-4D97-AF65-F5344CB8AC3E}">
        <p14:creationId xmlns:p14="http://schemas.microsoft.com/office/powerpoint/2010/main" val="542074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1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The  Joyful  Worship  of  Giving.</a:t>
            </a:r>
          </a:p>
        </p:txBody>
      </p:sp>
      <p:sp>
        <p:nvSpPr>
          <p:cNvPr id="3" name="TextBox 2">
            <a:extLst>
              <a:ext uri="{FF2B5EF4-FFF2-40B4-BE49-F238E27FC236}">
                <a16:creationId xmlns:a16="http://schemas.microsoft.com/office/drawing/2014/main" id="{16D6D0B9-2CAF-A666-CFC4-38EC75A99D0E}"/>
              </a:ext>
            </a:extLst>
          </p:cNvPr>
          <p:cNvSpPr txBox="1"/>
          <p:nvPr/>
        </p:nvSpPr>
        <p:spPr>
          <a:xfrm>
            <a:off x="6147128" y="2270915"/>
            <a:ext cx="2937878" cy="646331"/>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Am I too poor to give?   </a:t>
            </a:r>
            <a:r>
              <a:rPr lang="en-AU" u="sng" dirty="0">
                <a:solidFill>
                  <a:schemeClr val="bg1"/>
                </a:solidFill>
                <a:latin typeface="Times New Roman" panose="02020603050405020304" pitchFamily="18" charset="0"/>
                <a:cs typeface="Times New Roman" panose="02020603050405020304" pitchFamily="18" charset="0"/>
              </a:rPr>
              <a:t>Or</a:t>
            </a:r>
            <a:r>
              <a:rPr lang="en-AU" dirty="0">
                <a:solidFill>
                  <a:schemeClr val="bg1"/>
                </a:solidFill>
                <a:latin typeface="Times New Roman" panose="02020603050405020304" pitchFamily="18" charset="0"/>
                <a:cs typeface="Times New Roman" panose="02020603050405020304" pitchFamily="18" charset="0"/>
              </a:rPr>
              <a:t>   Am I too rich to live by faith?</a:t>
            </a:r>
          </a:p>
        </p:txBody>
      </p:sp>
      <p:sp>
        <p:nvSpPr>
          <p:cNvPr id="7" name="TextBox 6">
            <a:extLst>
              <a:ext uri="{FF2B5EF4-FFF2-40B4-BE49-F238E27FC236}">
                <a16:creationId xmlns:a16="http://schemas.microsoft.com/office/drawing/2014/main" id="{8D93EE47-3A85-7E3A-3317-33F9B2F0AE62}"/>
              </a:ext>
            </a:extLst>
          </p:cNvPr>
          <p:cNvSpPr txBox="1"/>
          <p:nvPr/>
        </p:nvSpPr>
        <p:spPr>
          <a:xfrm>
            <a:off x="0" y="408220"/>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“Sacrificial Giving” – the New Testament model of giving.</a:t>
            </a:r>
          </a:p>
        </p:txBody>
      </p:sp>
      <p:sp>
        <p:nvSpPr>
          <p:cNvPr id="8" name="TextBox 7">
            <a:extLst>
              <a:ext uri="{FF2B5EF4-FFF2-40B4-BE49-F238E27FC236}">
                <a16:creationId xmlns:a16="http://schemas.microsoft.com/office/drawing/2014/main" id="{2BB850FA-293D-F535-12B3-80E2B889703A}"/>
              </a:ext>
            </a:extLst>
          </p:cNvPr>
          <p:cNvSpPr txBox="1"/>
          <p:nvPr/>
        </p:nvSpPr>
        <p:spPr>
          <a:xfrm>
            <a:off x="279269" y="662980"/>
            <a:ext cx="8805737"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always have enough to give.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Christians, we have already given our whole self to God.  Everything belongs to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Sacrificial Giving is to not claw it back for self.</a:t>
            </a:r>
          </a:p>
        </p:txBody>
      </p:sp>
      <p:sp>
        <p:nvSpPr>
          <p:cNvPr id="9" name="TextBox 8">
            <a:extLst>
              <a:ext uri="{FF2B5EF4-FFF2-40B4-BE49-F238E27FC236}">
                <a16:creationId xmlns:a16="http://schemas.microsoft.com/office/drawing/2014/main" id="{908508F0-0DD2-58C1-3465-525D12797394}"/>
              </a:ext>
            </a:extLst>
          </p:cNvPr>
          <p:cNvSpPr txBox="1"/>
          <p:nvPr/>
        </p:nvSpPr>
        <p:spPr>
          <a:xfrm>
            <a:off x="7257" y="1533078"/>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We relinquish control over what we give.</a:t>
            </a:r>
          </a:p>
        </p:txBody>
      </p:sp>
      <p:sp>
        <p:nvSpPr>
          <p:cNvPr id="10" name="TextBox 9">
            <a:extLst>
              <a:ext uri="{FF2B5EF4-FFF2-40B4-BE49-F238E27FC236}">
                <a16:creationId xmlns:a16="http://schemas.microsoft.com/office/drawing/2014/main" id="{E308CE72-1319-BEFE-D435-3CFD0CB34F88}"/>
              </a:ext>
            </a:extLst>
          </p:cNvPr>
          <p:cNvSpPr txBox="1"/>
          <p:nvPr/>
        </p:nvSpPr>
        <p:spPr>
          <a:xfrm>
            <a:off x="279270" y="1841070"/>
            <a:ext cx="451690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I want to control it, have I really given it?</a:t>
            </a:r>
          </a:p>
        </p:txBody>
      </p:sp>
      <p:sp>
        <p:nvSpPr>
          <p:cNvPr id="11" name="TextBox 10">
            <a:extLst>
              <a:ext uri="{FF2B5EF4-FFF2-40B4-BE49-F238E27FC236}">
                <a16:creationId xmlns:a16="http://schemas.microsoft.com/office/drawing/2014/main" id="{5AEE2255-0BD3-EF94-8B2D-DFCDC3865189}"/>
              </a:ext>
            </a:extLst>
          </p:cNvPr>
          <p:cNvSpPr txBox="1"/>
          <p:nvPr/>
        </p:nvSpPr>
        <p:spPr>
          <a:xfrm>
            <a:off x="7257" y="2142678"/>
            <a:ext cx="5532237"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3.  Sacrificial Giving enables us to live by faith</a:t>
            </a:r>
          </a:p>
        </p:txBody>
      </p:sp>
      <p:sp>
        <p:nvSpPr>
          <p:cNvPr id="12" name="TextBox 11">
            <a:extLst>
              <a:ext uri="{FF2B5EF4-FFF2-40B4-BE49-F238E27FC236}">
                <a16:creationId xmlns:a16="http://schemas.microsoft.com/office/drawing/2014/main" id="{1645E591-BDED-1736-1FA7-8BBFDA7EDF85}"/>
              </a:ext>
            </a:extLst>
          </p:cNvPr>
          <p:cNvSpPr txBox="1"/>
          <p:nvPr/>
        </p:nvSpPr>
        <p:spPr>
          <a:xfrm>
            <a:off x="226549" y="2450670"/>
            <a:ext cx="6941167"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Trusting the Lord to carry us and provide for our daily needs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grows as we experience the daily provision of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Giving sacrificially enables even the rich to live by faith.</a:t>
            </a:r>
          </a:p>
        </p:txBody>
      </p:sp>
      <p:sp>
        <p:nvSpPr>
          <p:cNvPr id="2" name="TextBox 1">
            <a:extLst>
              <a:ext uri="{FF2B5EF4-FFF2-40B4-BE49-F238E27FC236}">
                <a16:creationId xmlns:a16="http://schemas.microsoft.com/office/drawing/2014/main" id="{87086497-A142-8292-7703-B8355F6777B3}"/>
              </a:ext>
            </a:extLst>
          </p:cNvPr>
          <p:cNvSpPr txBox="1"/>
          <p:nvPr/>
        </p:nvSpPr>
        <p:spPr>
          <a:xfrm>
            <a:off x="7257" y="3245763"/>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4.  What is un-noticed by most, is noted by God</a:t>
            </a:r>
          </a:p>
        </p:txBody>
      </p:sp>
      <p:sp>
        <p:nvSpPr>
          <p:cNvPr id="4" name="TextBox 3">
            <a:extLst>
              <a:ext uri="{FF2B5EF4-FFF2-40B4-BE49-F238E27FC236}">
                <a16:creationId xmlns:a16="http://schemas.microsoft.com/office/drawing/2014/main" id="{39F43AB8-03D9-DC65-DE94-10D2F8489C99}"/>
              </a:ext>
            </a:extLst>
          </p:cNvPr>
          <p:cNvSpPr txBox="1"/>
          <p:nvPr/>
        </p:nvSpPr>
        <p:spPr>
          <a:xfrm>
            <a:off x="227533" y="3553755"/>
            <a:ext cx="8857473"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rich may have a greater capacity to give,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but all have the same capacity to store treasure in heaven (by sacrificial giving).</a:t>
            </a:r>
          </a:p>
        </p:txBody>
      </p:sp>
      <p:sp>
        <p:nvSpPr>
          <p:cNvPr id="5" name="TextBox 4">
            <a:extLst>
              <a:ext uri="{FF2B5EF4-FFF2-40B4-BE49-F238E27FC236}">
                <a16:creationId xmlns:a16="http://schemas.microsoft.com/office/drawing/2014/main" id="{601688C2-394D-3B27-9675-A7964A185925}"/>
              </a:ext>
            </a:extLst>
          </p:cNvPr>
          <p:cNvSpPr txBox="1"/>
          <p:nvPr/>
        </p:nvSpPr>
        <p:spPr>
          <a:xfrm>
            <a:off x="0" y="4123877"/>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5.  Sacrificial givers – blessings to the Kingdom;  and are blessed by God</a:t>
            </a:r>
          </a:p>
        </p:txBody>
      </p:sp>
      <p:sp>
        <p:nvSpPr>
          <p:cNvPr id="13" name="TextBox 12">
            <a:extLst>
              <a:ext uri="{FF2B5EF4-FFF2-40B4-BE49-F238E27FC236}">
                <a16:creationId xmlns:a16="http://schemas.microsoft.com/office/drawing/2014/main" id="{78D3EBD8-1083-7FE4-769B-5510540D891B}"/>
              </a:ext>
            </a:extLst>
          </p:cNvPr>
          <p:cNvSpPr txBox="1"/>
          <p:nvPr/>
        </p:nvSpPr>
        <p:spPr>
          <a:xfrm>
            <a:off x="220276" y="4402841"/>
            <a:ext cx="8857473"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Ministry &amp; mission are not hampered by a lack of funds;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Spiritual blessing of Living by Faith  &amp;  Storing treasure in heaven.  Spiritual harvest.</a:t>
            </a:r>
          </a:p>
        </p:txBody>
      </p:sp>
      <p:sp>
        <p:nvSpPr>
          <p:cNvPr id="14" name="TextBox 13">
            <a:extLst>
              <a:ext uri="{FF2B5EF4-FFF2-40B4-BE49-F238E27FC236}">
                <a16:creationId xmlns:a16="http://schemas.microsoft.com/office/drawing/2014/main" id="{AB31AE67-DAC2-4A81-FF5D-135E25468666}"/>
              </a:ext>
            </a:extLst>
          </p:cNvPr>
          <p:cNvSpPr txBox="1"/>
          <p:nvPr/>
        </p:nvSpPr>
        <p:spPr>
          <a:xfrm>
            <a:off x="7257" y="4929420"/>
            <a:ext cx="7009585"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6.  We give what is temporary, for things of eternal value.</a:t>
            </a:r>
          </a:p>
        </p:txBody>
      </p:sp>
    </p:spTree>
    <p:extLst>
      <p:ext uri="{BB962C8B-B14F-4D97-AF65-F5344CB8AC3E}">
        <p14:creationId xmlns:p14="http://schemas.microsoft.com/office/powerpoint/2010/main" val="2369324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72270531-5259-456E-15B7-27B33A94129C}"/>
              </a:ext>
            </a:extLst>
          </p:cNvPr>
          <p:cNvSpPr txBox="1"/>
          <p:nvPr/>
        </p:nvSpPr>
        <p:spPr>
          <a:xfrm>
            <a:off x="0" y="0"/>
            <a:ext cx="9144000" cy="4154984"/>
          </a:xfrm>
          <a:prstGeom prst="rect">
            <a:avLst/>
          </a:prstGeom>
          <a:solidFill>
            <a:schemeClr val="bg1"/>
          </a:solidFill>
        </p:spPr>
        <p:txBody>
          <a:bodyPr wrap="square" rtlCol="0">
            <a:spAutoFit/>
          </a:bodyPr>
          <a:lstStyle/>
          <a:p>
            <a:r>
              <a:rPr lang="en-AU" sz="1800" dirty="0">
                <a:effectLst/>
                <a:latin typeface="Comic Sans MS" panose="030F0902030302020204" pitchFamily="66" charset="0"/>
                <a:ea typeface="Times New Roman" panose="02020603050405020304" pitchFamily="18" charset="0"/>
              </a:rPr>
              <a:t>2 Corinthians 9:6–11 (ESV) </a:t>
            </a:r>
            <a:endParaRPr lang="en-AU" sz="1800" dirty="0">
              <a:effectLst/>
              <a:latin typeface="Times New Roman" panose="02020603050405020304" pitchFamily="18" charset="0"/>
              <a:ea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rPr>
              <a:t>6 </a:t>
            </a:r>
            <a:r>
              <a:rPr lang="en-AU" sz="1800" dirty="0">
                <a:effectLst/>
                <a:latin typeface="Comic Sans MS" panose="030F0902030302020204" pitchFamily="66" charset="0"/>
                <a:ea typeface="Times New Roman" panose="02020603050405020304" pitchFamily="18" charset="0"/>
              </a:rPr>
              <a:t>The point is this:  whoever sows sparingly will also reap sparingly, and whoever sows bountifully will also reap bountifully.  </a:t>
            </a:r>
            <a:r>
              <a:rPr lang="en-AU" sz="1800" b="1" baseline="30000" dirty="0">
                <a:effectLst/>
                <a:latin typeface="Comic Sans MS" panose="030F0902030302020204" pitchFamily="66" charset="0"/>
                <a:ea typeface="Times New Roman" panose="02020603050405020304" pitchFamily="18" charset="0"/>
              </a:rPr>
              <a:t>7 </a:t>
            </a:r>
            <a:r>
              <a:rPr lang="en-AU" sz="1800" dirty="0">
                <a:effectLst/>
                <a:latin typeface="Comic Sans MS" panose="030F0902030302020204" pitchFamily="66" charset="0"/>
                <a:ea typeface="Times New Roman" panose="02020603050405020304" pitchFamily="18" charset="0"/>
              </a:rPr>
              <a:t>Each one must give as he has decided in his heart, not reluctantly or under compulsion, for God loves a cheerful giver.  </a:t>
            </a:r>
            <a:r>
              <a:rPr lang="en-AU" sz="1800" b="1" baseline="30000" dirty="0">
                <a:effectLst/>
                <a:latin typeface="Comic Sans MS" panose="030F0902030302020204" pitchFamily="66" charset="0"/>
                <a:ea typeface="Times New Roman" panose="02020603050405020304" pitchFamily="18" charset="0"/>
              </a:rPr>
              <a:t>8 </a:t>
            </a:r>
            <a:r>
              <a:rPr lang="en-AU" sz="1800" dirty="0">
                <a:effectLst/>
                <a:latin typeface="Comic Sans MS" panose="030F0902030302020204" pitchFamily="66" charset="0"/>
                <a:ea typeface="Times New Roman" panose="02020603050405020304" pitchFamily="18" charset="0"/>
              </a:rPr>
              <a:t>And God is able to make all grace abound to </a:t>
            </a:r>
            <a:r>
              <a:rPr lang="en-AU" sz="1800" b="1" u="sng" dirty="0">
                <a:effectLst/>
                <a:latin typeface="Comic Sans MS" panose="030F0902030302020204" pitchFamily="66" charset="0"/>
                <a:ea typeface="Times New Roman" panose="02020603050405020304" pitchFamily="18" charset="0"/>
              </a:rPr>
              <a:t>you</a:t>
            </a:r>
            <a:r>
              <a:rPr lang="en-AU" sz="1800" dirty="0">
                <a:effectLst/>
                <a:latin typeface="Comic Sans MS" panose="030F0902030302020204" pitchFamily="66" charset="0"/>
                <a:ea typeface="Times New Roman" panose="02020603050405020304" pitchFamily="18" charset="0"/>
              </a:rPr>
              <a:t>, so that having </a:t>
            </a:r>
            <a:r>
              <a:rPr lang="en-AU" sz="1800" b="1" dirty="0">
                <a:effectLst/>
                <a:latin typeface="Comic Sans MS" panose="030F0902030302020204" pitchFamily="66" charset="0"/>
                <a:ea typeface="Times New Roman" panose="02020603050405020304" pitchFamily="18" charset="0"/>
              </a:rPr>
              <a:t>all</a:t>
            </a:r>
            <a:r>
              <a:rPr lang="en-AU" sz="1800" dirty="0">
                <a:effectLst/>
                <a:latin typeface="Comic Sans MS" panose="030F0902030302020204" pitchFamily="66" charset="0"/>
                <a:ea typeface="Times New Roman" panose="02020603050405020304" pitchFamily="18" charset="0"/>
              </a:rPr>
              <a:t> </a:t>
            </a:r>
            <a:r>
              <a:rPr lang="en-AU" sz="1800" u="sng" dirty="0">
                <a:effectLst/>
                <a:latin typeface="Comic Sans MS" panose="030F0902030302020204" pitchFamily="66" charset="0"/>
                <a:ea typeface="Times New Roman" panose="02020603050405020304" pitchFamily="18" charset="0"/>
              </a:rPr>
              <a:t>sufficiency</a:t>
            </a:r>
            <a:r>
              <a:rPr lang="en-AU" sz="1800" dirty="0">
                <a:effectLst/>
                <a:latin typeface="Comic Sans MS" panose="030F0902030302020204" pitchFamily="66" charset="0"/>
                <a:ea typeface="Times New Roman" panose="02020603050405020304" pitchFamily="18" charset="0"/>
              </a:rPr>
              <a:t> in all things at all times, </a:t>
            </a:r>
            <a:r>
              <a:rPr lang="en-AU" sz="1800" b="1" u="sng" dirty="0">
                <a:effectLst/>
                <a:latin typeface="Comic Sans MS" panose="030F0902030302020204" pitchFamily="66" charset="0"/>
                <a:ea typeface="Times New Roman" panose="02020603050405020304" pitchFamily="18" charset="0"/>
              </a:rPr>
              <a:t>you</a:t>
            </a:r>
            <a:r>
              <a:rPr lang="en-AU" sz="1800" dirty="0">
                <a:effectLst/>
                <a:latin typeface="Comic Sans MS" panose="030F0902030302020204" pitchFamily="66" charset="0"/>
                <a:ea typeface="Times New Roman" panose="02020603050405020304" pitchFamily="18" charset="0"/>
              </a:rPr>
              <a:t> may abound in every good work.  </a:t>
            </a:r>
          </a:p>
          <a:p>
            <a:endParaRPr lang="en-AU" b="1" baseline="30000" dirty="0">
              <a:latin typeface="Comic Sans MS" panose="030F0902030302020204" pitchFamily="66" charset="0"/>
              <a:ea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rPr>
              <a:t>9 </a:t>
            </a:r>
            <a:r>
              <a:rPr lang="en-AU" sz="1800" dirty="0">
                <a:effectLst/>
                <a:latin typeface="Comic Sans MS" panose="030F0902030302020204" pitchFamily="66" charset="0"/>
                <a:ea typeface="Times New Roman" panose="02020603050405020304" pitchFamily="18" charset="0"/>
              </a:rPr>
              <a:t>As it is written, </a:t>
            </a:r>
            <a:endParaRPr lang="en-AU" sz="1800" dirty="0">
              <a:effectLst/>
              <a:latin typeface="Times New Roman" panose="02020603050405020304" pitchFamily="18" charset="0"/>
              <a:ea typeface="Times New Roman" panose="02020603050405020304" pitchFamily="18" charset="0"/>
            </a:endParaRPr>
          </a:p>
          <a:p>
            <a:pPr marL="180340"/>
            <a:r>
              <a:rPr lang="en-AU" sz="1800" dirty="0">
                <a:effectLst/>
                <a:latin typeface="Comic Sans MS" panose="030F0902030302020204" pitchFamily="66" charset="0"/>
                <a:ea typeface="Times New Roman" panose="02020603050405020304" pitchFamily="18" charset="0"/>
              </a:rPr>
              <a:t>“He has distributed freely, he has given to the poor; </a:t>
            </a:r>
            <a:endParaRPr lang="en-AU" sz="1800" dirty="0">
              <a:effectLst/>
              <a:latin typeface="Times New Roman" panose="02020603050405020304" pitchFamily="18" charset="0"/>
              <a:ea typeface="Times New Roman" panose="02020603050405020304" pitchFamily="18" charset="0"/>
            </a:endParaRPr>
          </a:p>
          <a:p>
            <a:pPr marL="180340"/>
            <a:r>
              <a:rPr lang="en-AU" sz="1800" dirty="0">
                <a:effectLst/>
                <a:latin typeface="Comic Sans MS" panose="030F0902030302020204" pitchFamily="66" charset="0"/>
                <a:ea typeface="Times New Roman" panose="02020603050405020304" pitchFamily="18" charset="0"/>
              </a:rPr>
              <a:t>his righteousness endures forever.” </a:t>
            </a:r>
          </a:p>
          <a:p>
            <a:pPr marL="180340"/>
            <a:endParaRPr lang="en-AU" sz="1800" dirty="0">
              <a:effectLst/>
              <a:latin typeface="Times New Roman" panose="02020603050405020304" pitchFamily="18" charset="0"/>
              <a:ea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rPr>
              <a:t>10 </a:t>
            </a:r>
            <a:r>
              <a:rPr lang="en-AU" sz="1800" dirty="0">
                <a:effectLst/>
                <a:latin typeface="Comic Sans MS" panose="030F0902030302020204" pitchFamily="66" charset="0"/>
                <a:ea typeface="Times New Roman" panose="02020603050405020304" pitchFamily="18" charset="0"/>
              </a:rPr>
              <a:t>He who supplies seed to the sower and bread for food will supply and multiply </a:t>
            </a:r>
            <a:r>
              <a:rPr lang="en-AU" sz="1800" b="1" dirty="0">
                <a:effectLst/>
                <a:latin typeface="Comic Sans MS" panose="030F0902030302020204" pitchFamily="66" charset="0"/>
                <a:ea typeface="Times New Roman" panose="02020603050405020304" pitchFamily="18" charset="0"/>
              </a:rPr>
              <a:t>your</a:t>
            </a:r>
            <a:r>
              <a:rPr lang="en-AU" sz="1800" dirty="0">
                <a:effectLst/>
                <a:latin typeface="Comic Sans MS" panose="030F0902030302020204" pitchFamily="66" charset="0"/>
                <a:ea typeface="Times New Roman" panose="02020603050405020304" pitchFamily="18" charset="0"/>
              </a:rPr>
              <a:t> seed for sowing and increase the harvest of </a:t>
            </a:r>
            <a:r>
              <a:rPr lang="en-AU" sz="1800" b="1" u="sng" dirty="0">
                <a:effectLst/>
                <a:latin typeface="Comic Sans MS" panose="030F0902030302020204" pitchFamily="66" charset="0"/>
                <a:ea typeface="Times New Roman" panose="02020603050405020304" pitchFamily="18" charset="0"/>
              </a:rPr>
              <a:t>your</a:t>
            </a:r>
            <a:r>
              <a:rPr lang="en-AU" sz="1800" dirty="0">
                <a:effectLst/>
                <a:latin typeface="Comic Sans MS" panose="030F0902030302020204" pitchFamily="66" charset="0"/>
                <a:ea typeface="Times New Roman" panose="02020603050405020304" pitchFamily="18" charset="0"/>
              </a:rPr>
              <a:t> righteousness.  </a:t>
            </a:r>
            <a:r>
              <a:rPr lang="en-AU" sz="1800" b="1" baseline="30000" dirty="0">
                <a:effectLst/>
                <a:latin typeface="Comic Sans MS" panose="030F0902030302020204" pitchFamily="66" charset="0"/>
                <a:ea typeface="Times New Roman" panose="02020603050405020304" pitchFamily="18" charset="0"/>
              </a:rPr>
              <a:t>11 </a:t>
            </a:r>
            <a:r>
              <a:rPr lang="en-AU" sz="1800" dirty="0">
                <a:effectLst/>
                <a:latin typeface="Comic Sans MS" panose="030F0902030302020204" pitchFamily="66" charset="0"/>
                <a:ea typeface="Times New Roman" panose="02020603050405020304" pitchFamily="18" charset="0"/>
              </a:rPr>
              <a:t>You will be enriched in every way </a:t>
            </a:r>
            <a:r>
              <a:rPr lang="en-AU" sz="1800" u="sng" dirty="0">
                <a:effectLst/>
                <a:latin typeface="Comic Sans MS" panose="030F0902030302020204" pitchFamily="66" charset="0"/>
                <a:ea typeface="Times New Roman" panose="02020603050405020304" pitchFamily="18" charset="0"/>
              </a:rPr>
              <a:t>to be generous</a:t>
            </a:r>
            <a:r>
              <a:rPr lang="en-AU" sz="1800" dirty="0">
                <a:effectLst/>
                <a:latin typeface="Comic Sans MS" panose="030F0902030302020204" pitchFamily="66" charset="0"/>
                <a:ea typeface="Times New Roman" panose="02020603050405020304" pitchFamily="18" charset="0"/>
              </a:rPr>
              <a:t> in every way, which through us will produce thanksgiving to God. </a:t>
            </a:r>
            <a:endParaRPr lang="en-A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36454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4225</TotalTime>
  <Words>1255</Words>
  <Application>Microsoft Macintosh PowerPoint</Application>
  <PresentationFormat>On-screen Show (16:10)</PresentationFormat>
  <Paragraphs>81</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138</cp:revision>
  <cp:lastPrinted>2024-12-06T06:44:40Z</cp:lastPrinted>
  <dcterms:created xsi:type="dcterms:W3CDTF">2024-07-12T04:24:48Z</dcterms:created>
  <dcterms:modified xsi:type="dcterms:W3CDTF">2024-12-06T06:47:53Z</dcterms:modified>
</cp:coreProperties>
</file>